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0" r:id="rId10"/>
    <p:sldId id="271" r:id="rId11"/>
    <p:sldId id="300" r:id="rId12"/>
    <p:sldId id="28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63" r:id="rId31"/>
    <p:sldId id="298" r:id="rId32"/>
    <p:sldId id="273" r:id="rId33"/>
    <p:sldId id="301" r:id="rId34"/>
    <p:sldId id="274" r:id="rId35"/>
    <p:sldId id="299" r:id="rId36"/>
    <p:sldId id="276" r:id="rId37"/>
    <p:sldId id="266" r:id="rId38"/>
    <p:sldId id="267" r:id="rId39"/>
    <p:sldId id="294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A30"/>
    <a:srgbClr val="C1C7D7"/>
    <a:srgbClr val="99CCFF"/>
    <a:srgbClr val="287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7" d="100"/>
          <a:sy n="87" d="100"/>
        </p:scale>
        <p:origin x="3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35CEA-236F-4D17-AC17-2F81126EDDE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D6F78-3841-4B2A-BEEC-E47A5FE77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34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50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4260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11B7F10-8308-4518-AD0B-C26A510B2CB3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21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81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71E7C70-DE26-4A7E-A80F-D5FAD84C0AF3}" type="slidenum">
              <a:rPr lang="en-US" altLang="en-US" smtClean="0">
                <a:cs typeface="Arial" charset="0"/>
              </a:rPr>
              <a:pPr>
                <a:defRPr/>
              </a:pPr>
              <a:t>22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2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E0628AF-199B-45EE-959E-04E53CCACFA2}" type="slidenum">
              <a:rPr lang="en-US" altLang="en-US"/>
              <a:pPr algn="r"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  <p:sp>
        <p:nvSpPr>
          <p:cNvPr id="2273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5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89C2A0C-62D2-4087-B8CA-4DFD1A4AC685}" type="slidenum">
              <a:rPr lang="en-US" altLang="en-US" smtClean="0">
                <a:cs typeface="Arial" charset="0"/>
              </a:rPr>
              <a:pPr>
                <a:defRPr/>
              </a:pPr>
              <a:t>24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59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C463243-B9CC-4587-A20D-6DF22A1BECBB}" type="slidenum">
              <a:rPr lang="en-US" altLang="en-US"/>
              <a:pPr algn="r"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3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C443C7B-EF35-47CD-AFBF-B39B9E2A4C81}" type="slidenum">
              <a:rPr lang="en-US" altLang="en-US"/>
              <a:pPr algn="r"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4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349A97A-94FF-47B2-B2BC-2E637342B0B4}" type="slidenum">
              <a:rPr lang="en-US" altLang="en-US" smtClean="0">
                <a:cs typeface="Arial" charset="0"/>
              </a:rPr>
              <a:pPr>
                <a:defRPr/>
              </a:pPr>
              <a:t>27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11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3D58241-8AE8-4ACE-9C10-B46C24D4A799}" type="slidenum">
              <a:rPr lang="en-US" altLang="en-US" smtClean="0">
                <a:cs typeface="Arial" charset="0"/>
              </a:rPr>
              <a:pPr>
                <a:defRPr/>
              </a:pPr>
              <a:t>28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3956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FDDB473-D142-4C73-BAC8-D5E383C1F2FD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29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FCD6885-73E8-4082-862C-303005945877}" type="slidenum">
              <a:rPr lang="en-US" altLang="en-US" smtClean="0">
                <a:cs typeface="Arial" charset="0"/>
              </a:rPr>
              <a:pPr>
                <a:defRPr/>
              </a:pPr>
              <a:t>12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16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0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6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8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94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0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83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0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6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20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FDC9-4961-41D9-8ED3-86189DD00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BB27-2311-40CB-8C04-012836F63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08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E698-3055-44F8-BE5B-530B85E2E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10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24E0-B95F-454D-AB10-0AF5F10D5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44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663C-1392-4DA7-8846-26E86E728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47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59DE-3A2F-4FC1-B58A-40A31463A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00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067FB-C0B8-4C4A-B7D7-7DFF040FD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A8DAB-A97E-454A-8AB9-F1A060A7D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0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67E5A-798F-4FC2-BA52-CBA70504C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31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6050-AC92-4749-8D4E-59E289C8F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48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EDA685-1576-4072-A9D2-3E2C86FA10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altLang="en-US" b="1" dirty="0"/>
              <a:t>Case Study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38800"/>
            <a:ext cx="6400800" cy="685800"/>
          </a:xfrm>
        </p:spPr>
        <p:txBody>
          <a:bodyPr/>
          <a:lstStyle/>
          <a:p>
            <a:r>
              <a:rPr lang="en-US" altLang="en-US" b="1"/>
              <a:t>CRM CASE STUDY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altLang="en-US" b="1" dirty="0"/>
              <a:t>Responsibilities of Leaders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US" altLang="en-US" sz="2400" dirty="0"/>
              <a:t>Direct and coordinate the crew’s activities</a:t>
            </a:r>
          </a:p>
          <a:p>
            <a:r>
              <a:rPr lang="en-US" altLang="en-US" sz="2400" dirty="0"/>
              <a:t>Delegate tasks</a:t>
            </a:r>
          </a:p>
          <a:p>
            <a:r>
              <a:rPr lang="en-US" altLang="en-US" sz="2400" dirty="0"/>
              <a:t>Ensure crew understands what is expected of them</a:t>
            </a:r>
          </a:p>
          <a:p>
            <a:r>
              <a:rPr lang="en-US" altLang="en-US" sz="2400" dirty="0"/>
              <a:t>Focus attention on crucial aspects of the situation</a:t>
            </a:r>
          </a:p>
          <a:p>
            <a:r>
              <a:rPr lang="en-US" altLang="en-US" sz="2400" dirty="0"/>
              <a:t>Keep crew informed of mission information</a:t>
            </a:r>
          </a:p>
          <a:p>
            <a:r>
              <a:rPr lang="en-US" altLang="en-US" sz="2400" dirty="0"/>
              <a:t>Ask crew for mission relevant information</a:t>
            </a:r>
          </a:p>
          <a:p>
            <a:r>
              <a:rPr lang="en-US" altLang="en-US" sz="2400" dirty="0"/>
              <a:t>Provide feedback to the crew on their performance</a:t>
            </a:r>
          </a:p>
          <a:p>
            <a:r>
              <a:rPr lang="en-US" altLang="en-US" sz="2400" dirty="0"/>
              <a:t>Create and maintain a professional atmosphere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4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512" y="1981481"/>
            <a:ext cx="8458488" cy="243811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In the past:  We focused on </a:t>
            </a:r>
            <a:r>
              <a:rPr lang="en-US" altLang="en-US" b="1" dirty="0">
                <a:ea typeface="ＭＳ Ｐゴシック" pitchFamily="34" charset="-128"/>
              </a:rPr>
              <a:t>eliminating </a:t>
            </a:r>
            <a:r>
              <a:rPr lang="en-US" altLang="en-US" dirty="0">
                <a:ea typeface="ＭＳ Ｐゴシック" pitchFamily="34" charset="-128"/>
              </a:rPr>
              <a:t>human error in aviation.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Contemporary acknowledgement:  Errors are inevitable, so…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We must  instead focus on ways to effectively </a:t>
            </a:r>
            <a:r>
              <a:rPr lang="en-US" altLang="en-US" b="1" dirty="0">
                <a:ea typeface="ＭＳ Ｐゴシック" pitchFamily="34" charset="-128"/>
              </a:rPr>
              <a:t>MANAGE and REDUCE </a:t>
            </a:r>
            <a:r>
              <a:rPr lang="en-US" altLang="en-US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358926"/>
            <a:ext cx="8229600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Why Threat &amp; Error Management?</a:t>
            </a:r>
          </a:p>
        </p:txBody>
      </p:sp>
    </p:spTree>
    <p:extLst>
      <p:ext uri="{BB962C8B-B14F-4D97-AF65-F5344CB8AC3E}">
        <p14:creationId xmlns:p14="http://schemas.microsoft.com/office/powerpoint/2010/main" val="308438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755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 What is a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0675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A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</a:t>
            </a:r>
            <a:r>
              <a:rPr lang="en-US" sz="2800" dirty="0">
                <a:latin typeface="+mj-lt"/>
                <a:cs typeface="Times New Roman" charset="0"/>
              </a:rPr>
              <a:t>is the Task + Purpose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5760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1998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45177" y="434460"/>
            <a:ext cx="549368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20465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Completing the task to specific standards: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                  Time / Cost / Quality</a:t>
            </a:r>
            <a:endParaRPr lang="en-US" sz="2800" b="1" dirty="0">
              <a:latin typeface="+mj-lt"/>
              <a:cs typeface="Times New Roman" charset="0"/>
            </a:endParaRP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7684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05140" y="434460"/>
            <a:ext cx="5556717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13945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Effectiveness </a:t>
            </a:r>
            <a:r>
              <a:rPr lang="en-US" sz="2800" dirty="0">
                <a:latin typeface="+mj-lt"/>
                <a:cs typeface="Times New Roman" charset="0"/>
              </a:rPr>
              <a:t>is completing the task to specific standards in order to fulfill the purpose.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4075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23478" y="430202"/>
            <a:ext cx="5123890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10479" y="3361766"/>
            <a:ext cx="7157757" cy="634000"/>
            <a:chOff x="879475" y="3810000"/>
            <a:chExt cx="8112125" cy="718533"/>
          </a:xfrm>
        </p:grpSpPr>
        <p:sp>
          <p:nvSpPr>
            <p:cNvPr id="3" name="Rectangle 2"/>
            <p:cNvSpPr/>
            <p:nvPr/>
          </p:nvSpPr>
          <p:spPr bwMode="auto">
            <a:xfrm>
              <a:off x="879475" y="3886200"/>
              <a:ext cx="8112125" cy="5334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defTabSz="806867" eaLnBrk="1" hangingPunct="1"/>
              <a:endParaRPr lang="en-US" sz="1588">
                <a:latin typeface="Arial" charset="0"/>
                <a:cs typeface="Arial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558725" y="3810000"/>
              <a:ext cx="6991350" cy="718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89896" tIns="44948" rIns="89896" bIns="44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353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Task + Purpose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8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Personal Info</a:t>
            </a:r>
          </a:p>
          <a:p>
            <a:r>
              <a:rPr lang="en-US" altLang="en-US"/>
              <a:t>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512" y="4437530"/>
            <a:ext cx="7696488" cy="14311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+mj-lt"/>
                <a:cs typeface="Times New Roman" charset="0"/>
              </a:rPr>
              <a:t>A </a:t>
            </a:r>
            <a:r>
              <a:rPr lang="en-US" sz="2900" b="1" dirty="0">
                <a:solidFill>
                  <a:srgbClr val="FF0000"/>
                </a:solidFill>
                <a:latin typeface="+mj-lt"/>
                <a:cs typeface="Times New Roman" charset="0"/>
              </a:rPr>
              <a:t>THREAT</a:t>
            </a:r>
            <a:r>
              <a:rPr lang="en-US" sz="2900" dirty="0">
                <a:latin typeface="+mj-lt"/>
                <a:cs typeface="Times New Roman" charset="0"/>
              </a:rPr>
              <a:t> is anything that increases </a:t>
            </a:r>
            <a:r>
              <a:rPr lang="en-US" sz="2900">
                <a:latin typeface="+mj-lt"/>
                <a:cs typeface="Times New Roman" charset="0"/>
              </a:rPr>
              <a:t>operational complexity </a:t>
            </a:r>
            <a:r>
              <a:rPr lang="en-US" sz="2900" dirty="0">
                <a:latin typeface="+mj-lt"/>
                <a:cs typeface="Times New Roman" charset="0"/>
              </a:rPr>
              <a:t>that, if not managed properly, can decrease the safety margins.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2" y="1219200"/>
            <a:ext cx="7600950" cy="31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749E8C-6CC2-49BB-8809-7EC4A413A3FE}" type="slidenum">
              <a:rPr lang="en-US" altLang="en-US" sz="1400">
                <a:solidFill>
                  <a:srgbClr val="FFFFFF"/>
                </a:solidFill>
              </a:rPr>
              <a:pPr/>
              <a:t>21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67590" name="Text Box 11"/>
          <p:cNvSpPr txBox="1">
            <a:spLocks noChangeArrowheads="1"/>
          </p:cNvSpPr>
          <p:nvPr/>
        </p:nvSpPr>
        <p:spPr bwMode="auto">
          <a:xfrm>
            <a:off x="304512" y="1352264"/>
            <a:ext cx="8611465" cy="20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How do we operate in spite of the fact that we cannot eliminate the THREATS from aviation?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Effectively PREPARE for and manage them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330175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44921" y="1448360"/>
            <a:ext cx="8392019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threats?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208901" y="5486400"/>
            <a:ext cx="486964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PREPARE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38" y="22860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3200978" y="1752320"/>
            <a:ext cx="5638512" cy="4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4840"/>
            <a:ext cx="8001578" cy="426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  <a:cs typeface="Times New Roman" pitchFamily="18" charset="0"/>
              </a:rPr>
              <a:t>Things we can use to counter threats: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Clearly defined roles of aircrew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Complete briefing and effective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Limit being 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heads down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 at critical times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NATOPS / System 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CRM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-351271" y="282726"/>
            <a:ext cx="9800071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latin typeface="+mj-lt"/>
              </a:rPr>
              <a:t>Strategies to Prepare for Threats</a:t>
            </a:r>
          </a:p>
        </p:txBody>
      </p:sp>
    </p:spTree>
    <p:extLst>
      <p:ext uri="{BB962C8B-B14F-4D97-AF65-F5344CB8AC3E}">
        <p14:creationId xmlns:p14="http://schemas.microsoft.com/office/powerpoint/2010/main" val="100146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1F9FD1-409D-4835-B3D9-E8467355E696}" type="slidenum">
              <a:rPr lang="en-US" altLang="en-US" sz="1400">
                <a:solidFill>
                  <a:srgbClr val="FFFFFF"/>
                </a:solidFill>
              </a:rPr>
              <a:pPr/>
              <a:t>24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94211" name="Title 13"/>
          <p:cNvSpPr>
            <a:spLocks noGrp="1"/>
          </p:cNvSpPr>
          <p:nvPr>
            <p:ph type="title"/>
          </p:nvPr>
        </p:nvSpPr>
        <p:spPr>
          <a:xfrm>
            <a:off x="685800" y="36122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73733" name="Text Box 14"/>
          <p:cNvSpPr txBox="1">
            <a:spLocks noChangeArrowheads="1"/>
          </p:cNvSpPr>
          <p:nvPr/>
        </p:nvSpPr>
        <p:spPr bwMode="auto">
          <a:xfrm>
            <a:off x="152400" y="1504158"/>
            <a:ext cx="9144000" cy="4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500" dirty="0">
                <a:latin typeface="+mj-lt"/>
              </a:rPr>
              <a:t>What can happen if we ignore or mismanage a THREAT?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990531"/>
            <a:ext cx="7981950" cy="4276045"/>
          </a:xfrm>
          <a:prstGeom prst="rect">
            <a:avLst/>
          </a:prstGeom>
        </p:spPr>
      </p:pic>
      <p:sp>
        <p:nvSpPr>
          <p:cNvPr id="291868" name="AutoShape 28"/>
          <p:cNvSpPr>
            <a:spLocks noChangeArrowheads="1"/>
          </p:cNvSpPr>
          <p:nvPr/>
        </p:nvSpPr>
        <p:spPr bwMode="auto">
          <a:xfrm>
            <a:off x="2012935" y="4159776"/>
            <a:ext cx="393153" cy="976847"/>
          </a:xfrm>
          <a:prstGeom prst="downArrow">
            <a:avLst>
              <a:gd name="adj1" fmla="val 50000"/>
              <a:gd name="adj2" fmla="val 4313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1866" name="Oval 26"/>
          <p:cNvSpPr>
            <a:spLocks noChangeArrowheads="1"/>
          </p:cNvSpPr>
          <p:nvPr/>
        </p:nvSpPr>
        <p:spPr bwMode="auto">
          <a:xfrm>
            <a:off x="2406088" y="4662195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1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023" y="305361"/>
            <a:ext cx="6178262" cy="6135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  <a:cs typeface="Times New Roman" pitchFamily="18" charset="0"/>
              </a:rPr>
              <a:t>Definition of Error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978" y="1219200"/>
            <a:ext cx="8076045" cy="47246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Crew </a:t>
            </a:r>
            <a:r>
              <a:rPr lang="en-US" b="1" dirty="0">
                <a:latin typeface="+mj-lt"/>
              </a:rPr>
              <a:t>action or inaction </a:t>
            </a:r>
            <a:r>
              <a:rPr lang="en-US" dirty="0">
                <a:latin typeface="+mj-lt"/>
              </a:rPr>
              <a:t>that leads to deviations from expectations and reduces safety margins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May occur from either </a:t>
            </a:r>
            <a:r>
              <a:rPr lang="en-US" b="1" dirty="0">
                <a:latin typeface="+mj-lt"/>
              </a:rPr>
              <a:t>mistakes</a:t>
            </a:r>
            <a:r>
              <a:rPr lang="en-US" dirty="0">
                <a:latin typeface="+mj-lt"/>
              </a:rPr>
              <a:t> or </a:t>
            </a:r>
            <a:r>
              <a:rPr lang="en-US" b="1" dirty="0">
                <a:latin typeface="+mj-lt"/>
              </a:rPr>
              <a:t>mismanaged</a:t>
            </a:r>
            <a:r>
              <a:rPr lang="en-US" dirty="0">
                <a:latin typeface="+mj-lt"/>
              </a:rPr>
              <a:t> threats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 Management: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  <a:cs typeface="Times New Roman" charset="0"/>
              </a:rPr>
              <a:t>Process of correcting an error before it becomes consequential, i.e. Undesired Aircraft State and Incident/Accident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12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489" y="0"/>
            <a:ext cx="746702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Categories of Errors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488" y="1295400"/>
            <a:ext cx="8153112" cy="411536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Procedural</a:t>
            </a:r>
            <a:r>
              <a:rPr lang="en-US" sz="2000" dirty="0">
                <a:latin typeface="+mj-lt"/>
              </a:rPr>
              <a:t> - Following procedures but wrong execution (wrong altitude on course rules)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Communication</a:t>
            </a:r>
            <a:r>
              <a:rPr lang="en-US" sz="2000" dirty="0">
                <a:latin typeface="+mj-lt"/>
              </a:rPr>
              <a:t> - Missing info or misinterpretation (miscommunication with ATC)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Proficiency</a:t>
            </a:r>
            <a:r>
              <a:rPr lang="en-US" sz="2000" dirty="0">
                <a:latin typeface="+mj-lt"/>
              </a:rPr>
              <a:t> - Error due to a lack of knowledge/currency (night TERF/DVE landings)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Decision</a:t>
            </a:r>
            <a:r>
              <a:rPr lang="en-US" sz="24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-  Crew decision unbounded by procedures that unnecessarily increased risk (unnecessary navigation through adverse wx)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Intentional Noncompliance</a:t>
            </a:r>
            <a:r>
              <a:rPr lang="en-US" sz="2000" dirty="0">
                <a:latin typeface="+mj-lt"/>
              </a:rPr>
              <a:t> - Violations (AOB exceedances)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28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13D7BB6-B94E-4514-B57C-B156D6B0E70B}" type="slidenum">
              <a:rPr lang="en-US" altLang="en-US" sz="1400">
                <a:solidFill>
                  <a:srgbClr val="FFFFFF"/>
                </a:solidFill>
              </a:rPr>
              <a:pPr/>
              <a:t>27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2215285" y="358926"/>
            <a:ext cx="5176395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Strategies for Errors</a:t>
            </a:r>
          </a:p>
        </p:txBody>
      </p:sp>
      <p:sp>
        <p:nvSpPr>
          <p:cNvPr id="91148" name="Rectangle 17"/>
          <p:cNvSpPr>
            <a:spLocks noChangeArrowheads="1"/>
          </p:cNvSpPr>
          <p:nvPr/>
        </p:nvSpPr>
        <p:spPr bwMode="auto">
          <a:xfrm>
            <a:off x="539427" y="1164809"/>
            <a:ext cx="818683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errors?</a:t>
            </a:r>
          </a:p>
        </p:txBody>
      </p:sp>
      <p:sp>
        <p:nvSpPr>
          <p:cNvPr id="332818" name="Rectangle 18"/>
          <p:cNvSpPr>
            <a:spLocks noChangeArrowheads="1"/>
          </p:cNvSpPr>
          <p:nvPr/>
        </p:nvSpPr>
        <p:spPr bwMode="auto">
          <a:xfrm>
            <a:off x="1038513" y="5754481"/>
            <a:ext cx="4382331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" y="1963530"/>
            <a:ext cx="6934200" cy="3714750"/>
          </a:xfrm>
          <a:prstGeom prst="rect">
            <a:avLst/>
          </a:prstGeom>
        </p:spPr>
      </p:pic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1447801" y="4269961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36909" y="3250457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153203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BD86CA-E96A-4534-AF92-4162F63F24C9}" type="slidenum">
              <a:rPr lang="en-US" altLang="en-US" sz="1400">
                <a:solidFill>
                  <a:srgbClr val="FFFFFF"/>
                </a:solidFill>
              </a:rPr>
              <a:pPr/>
              <a:t>28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962400" y="5460067"/>
            <a:ext cx="5108864" cy="10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u="sng" dirty="0">
                <a:latin typeface="+mj-lt"/>
              </a:rPr>
              <a:t>Undesired Aircraft State:</a:t>
            </a:r>
            <a:r>
              <a:rPr lang="en-US" altLang="en-US" sz="2000" dirty="0">
                <a:latin typeface="+mj-lt"/>
              </a:rPr>
              <a:t> A position, speed, attitude, condition, or configuration of an aircraft that reduces safety margins.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91154" name="Rectangle 21"/>
          <p:cNvSpPr>
            <a:spLocks noChangeArrowheads="1"/>
          </p:cNvSpPr>
          <p:nvPr/>
        </p:nvSpPr>
        <p:spPr bwMode="auto">
          <a:xfrm>
            <a:off x="1033006" y="329637"/>
            <a:ext cx="703325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latin typeface="+mj-lt"/>
                <a:cs typeface="Arial" pitchFamily="34" charset="0"/>
              </a:rPr>
              <a:t>What if We Don’t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Repair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the Error?</a:t>
            </a:r>
            <a:endParaRPr lang="en-US" altLang="en-US" sz="3200" b="1" dirty="0"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06654"/>
            <a:ext cx="5619750" cy="3748719"/>
          </a:xfrm>
          <a:prstGeom prst="rect">
            <a:avLst/>
          </a:prstGeom>
        </p:spPr>
      </p:pic>
      <p:sp>
        <p:nvSpPr>
          <p:cNvPr id="333843" name="Oval 19"/>
          <p:cNvSpPr>
            <a:spLocks noChangeArrowheads="1"/>
          </p:cNvSpPr>
          <p:nvPr/>
        </p:nvSpPr>
        <p:spPr bwMode="auto">
          <a:xfrm>
            <a:off x="2895600" y="3954486"/>
            <a:ext cx="949614" cy="53340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3844" name="AutoShape 20"/>
          <p:cNvSpPr>
            <a:spLocks noChangeArrowheads="1"/>
          </p:cNvSpPr>
          <p:nvPr/>
        </p:nvSpPr>
        <p:spPr bwMode="auto">
          <a:xfrm>
            <a:off x="2362200" y="3505200"/>
            <a:ext cx="402503" cy="643803"/>
          </a:xfrm>
          <a:prstGeom prst="downArrow">
            <a:avLst>
              <a:gd name="adj1" fmla="val 50000"/>
              <a:gd name="adj2" fmla="val 2485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3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489" y="2210361"/>
            <a:ext cx="6096000" cy="2437279"/>
          </a:xfrm>
          <a:prstGeom prst="rect">
            <a:avLst/>
          </a:prstGeom>
        </p:spPr>
        <p:txBody>
          <a:bodyPr lIns="91429" tIns="45714" rIns="91429" bIns="45714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45111" name="Title 24"/>
          <p:cNvSpPr>
            <a:spLocks noGrp="1"/>
          </p:cNvSpPr>
          <p:nvPr>
            <p:ph type="title" idx="4294967295"/>
          </p:nvPr>
        </p:nvSpPr>
        <p:spPr>
          <a:xfrm>
            <a:off x="456911" y="228600"/>
            <a:ext cx="8077489" cy="83764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b="1" dirty="0">
                <a:cs typeface="+mj-cs"/>
              </a:rPr>
              <a:t>How to Manage an Undesired Aircraft State</a:t>
            </a:r>
          </a:p>
        </p:txBody>
      </p:sp>
      <p:sp>
        <p:nvSpPr>
          <p:cNvPr id="345112" name="Rectangle 24"/>
          <p:cNvSpPr>
            <a:spLocks noChangeArrowheads="1"/>
          </p:cNvSpPr>
          <p:nvPr/>
        </p:nvSpPr>
        <p:spPr bwMode="auto">
          <a:xfrm>
            <a:off x="2057400" y="5759104"/>
            <a:ext cx="5186013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3600" b="1" dirty="0">
                <a:latin typeface="+mj-lt"/>
                <a:cs typeface="Arial" pitchFamily="34" charset="0"/>
              </a:rPr>
              <a:t>Identify and </a:t>
            </a:r>
            <a:r>
              <a:rPr lang="en-US" altLang="en-US" sz="3600" b="1" u="sng" dirty="0">
                <a:solidFill>
                  <a:srgbClr val="FF0000"/>
                </a:solidFill>
                <a:latin typeface="+mj-lt"/>
                <a:cs typeface="Arial" pitchFamily="34" charset="0"/>
              </a:rPr>
              <a:t>RECOVER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5" y="1098897"/>
            <a:ext cx="8001827" cy="4662580"/>
          </a:xfrm>
          <a:prstGeom prst="rect">
            <a:avLst/>
          </a:prstGeom>
        </p:spPr>
      </p:pic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828800" y="3505200"/>
            <a:ext cx="1085851" cy="60978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0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 Policy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Synopsis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5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</a:rPr>
              <a:t>Focus Questions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threats came “at” the crew and what strategies were used to prepare for threats and initially deal with them?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errors came “from” the crew and how did they use leadership to repair the errors?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undesired aircraft state was achieved and how did the crew recover?  </a:t>
            </a:r>
          </a:p>
          <a:p>
            <a:pPr marL="0" indent="0">
              <a:spcBef>
                <a:spcPct val="20000"/>
              </a:spcBef>
              <a:defRPr/>
            </a:pPr>
            <a:endParaRPr lang="en-US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172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What is the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41431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What </a:t>
            </a:r>
            <a:r>
              <a:rPr lang="en-US" altLang="en-US" sz="2800" b="1" dirty="0"/>
              <a:t>threats</a:t>
            </a:r>
            <a:r>
              <a:rPr lang="en-US" altLang="en-US" sz="2800" dirty="0"/>
              <a:t> came “at” the crew and what strategies were used to prepare for threats and initially deal with them?  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89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2700057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4284289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2"/>
          <a:stretch/>
        </p:blipFill>
        <p:spPr bwMode="auto">
          <a:xfrm>
            <a:off x="2737716" y="3411631"/>
            <a:ext cx="3156238" cy="172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2786437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349574" y="4230520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+mj-lt"/>
                <a:ea typeface="ＭＳ Ｐゴシック" charset="0"/>
                <a:cs typeface="Times New Roman" charset="0"/>
              </a:rPr>
              <a:t>Focus Question #2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3400" y="127746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>
                <a:latin typeface="+mj-lt"/>
              </a:rPr>
              <a:t>What </a:t>
            </a:r>
            <a:r>
              <a:rPr lang="en-US" altLang="en-US" sz="2800" b="1" dirty="0">
                <a:latin typeface="+mj-lt"/>
              </a:rPr>
              <a:t>errors</a:t>
            </a:r>
            <a:r>
              <a:rPr lang="en-US" altLang="en-US" sz="2800" dirty="0">
                <a:latin typeface="+mj-lt"/>
              </a:rPr>
              <a:t> came “from” the crew and how did they use </a:t>
            </a:r>
            <a:r>
              <a:rPr lang="en-US" altLang="en-US" sz="2800" b="1" dirty="0">
                <a:latin typeface="+mj-lt"/>
              </a:rPr>
              <a:t>LD</a:t>
            </a:r>
            <a:r>
              <a:rPr lang="en-US" altLang="en-US" sz="2800" dirty="0">
                <a:latin typeface="+mj-lt"/>
              </a:rPr>
              <a:t> to </a:t>
            </a:r>
            <a:r>
              <a:rPr lang="en-US" altLang="en-US" sz="2800" b="1" dirty="0">
                <a:latin typeface="+mj-lt"/>
              </a:rPr>
              <a:t>repair</a:t>
            </a:r>
            <a:r>
              <a:rPr lang="en-US" altLang="en-US" sz="2800" dirty="0">
                <a:latin typeface="+mj-lt"/>
              </a:rPr>
              <a:t> the errors?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400512" y="5658694"/>
            <a:ext cx="48704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40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35543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n-ea"/>
              </a:rPr>
              <a:t>What Undesired Aircraft State was achieved and how did the crew </a:t>
            </a:r>
            <a:r>
              <a:rPr lang="en-US" sz="2800" b="1" dirty="0">
                <a:ea typeface="+mn-ea"/>
              </a:rPr>
              <a:t>recover</a:t>
            </a:r>
            <a:r>
              <a:rPr lang="en-US" sz="2800" dirty="0">
                <a:ea typeface="+mn-ea"/>
              </a:rPr>
              <a:t>?  </a:t>
            </a:r>
          </a:p>
          <a:p>
            <a:pPr marL="0" indent="0" algn="ctr"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25486"/>
            <a:ext cx="7086600" cy="41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9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 dirty="0"/>
              <a:t>Remember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altLang="en-US" dirty="0"/>
              <a:t>Leadership is not solely the responsibility of the pilot, each crew member has specialized duties and qualifications</a:t>
            </a:r>
          </a:p>
          <a:p>
            <a:endParaRPr lang="en-US" altLang="en-US" dirty="0"/>
          </a:p>
          <a:p>
            <a:r>
              <a:rPr lang="en-US" altLang="en-US" dirty="0"/>
              <a:t>It is the leader’s responsibility to ensure the crew works together as a team</a:t>
            </a:r>
          </a:p>
          <a:p>
            <a:endParaRPr lang="en-US" altLang="en-US" dirty="0"/>
          </a:p>
          <a:p>
            <a:r>
              <a:rPr lang="en-US" altLang="en-US" dirty="0"/>
              <a:t>Feedback should be given on both good and bad performance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1295400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2879632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RM-TEM Model UA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0" y="3718672"/>
            <a:ext cx="121371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16" y="2006974"/>
            <a:ext cx="3156238" cy="272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1381780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pic>
        <p:nvPicPr>
          <p:cNvPr id="11" name="Picture 10" descr="Acccident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7592" y="4613606"/>
            <a:ext cx="3633932" cy="953900"/>
          </a:xfrm>
          <a:prstGeom prst="rect">
            <a:avLst/>
          </a:prstGeom>
          <a:noFill/>
          <a:ln>
            <a:noFill/>
          </a:ln>
          <a:effectLst>
            <a:outerShdw blurRad="381000" dist="127001" dir="2700000" sx="100999" sy="100999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79751" y="4819514"/>
            <a:ext cx="3456421" cy="45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  <a:cs typeface="Calibri" panose="020F0502020204030204" pitchFamily="34" charset="0"/>
              </a:rPr>
              <a:t>Incident / Accident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165033" y="3116241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420242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  <a:p>
            <a:r>
              <a:rPr lang="en-US" altLang="en-US"/>
              <a:t>Critical Skills Review</a:t>
            </a:r>
          </a:p>
          <a:p>
            <a:r>
              <a:rPr lang="en-US" altLang="en-US"/>
              <a:t>Case Study Focus Skill</a:t>
            </a:r>
          </a:p>
          <a:p>
            <a:r>
              <a:rPr lang="en-US" altLang="en-US"/>
              <a:t>Synopsis</a:t>
            </a:r>
          </a:p>
          <a:p>
            <a:r>
              <a:rPr lang="en-US" altLang="en-US"/>
              <a:t>Focus Questions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Terminal Objective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Enabling Objective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Crew Resource Management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dirty="0"/>
              <a:t>Allows crew to interact effectively while performing mission tasks</a:t>
            </a:r>
          </a:p>
          <a:p>
            <a:r>
              <a:rPr lang="en-US" altLang="en-US" sz="2800" kern="0" dirty="0"/>
              <a:t>A program to effect behavior modifications in order to prevent human factor and crew preventable errors</a:t>
            </a:r>
          </a:p>
          <a:p>
            <a:r>
              <a:rPr lang="en-US" altLang="en-US" sz="2800" kern="0" dirty="0"/>
              <a:t>To improve mission effectiveness through increased awareness of associated behavioral skills </a:t>
            </a:r>
          </a:p>
          <a:p>
            <a:r>
              <a:rPr lang="en-US" altLang="en-US" sz="2800" kern="0" dirty="0">
                <a:solidFill>
                  <a:srgbClr val="FF0000"/>
                </a:solidFill>
              </a:rPr>
              <a:t>What does CRM mean to me?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CRM Critical Skills Review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Decision Making				(DM)</a:t>
            </a:r>
          </a:p>
          <a:p>
            <a:r>
              <a:rPr lang="en-US" altLang="en-US" dirty="0"/>
              <a:t>Assertiveness				(AS)</a:t>
            </a:r>
          </a:p>
          <a:p>
            <a:r>
              <a:rPr lang="en-US" altLang="en-US" dirty="0"/>
              <a:t>Mission Analysis				(MA)</a:t>
            </a:r>
          </a:p>
          <a:p>
            <a:r>
              <a:rPr lang="en-US" altLang="en-US" dirty="0"/>
              <a:t>Communication				(CM)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Leadership					(LD)</a:t>
            </a:r>
          </a:p>
          <a:p>
            <a:r>
              <a:rPr lang="en-US" altLang="en-US" dirty="0"/>
              <a:t>Adaptability/Flexibility			(AF)</a:t>
            </a:r>
          </a:p>
          <a:p>
            <a:r>
              <a:rPr lang="en-US" altLang="en-US" dirty="0"/>
              <a:t>Situational Awareness			(SA)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Case Study Focus Skill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sz="3600"/>
              <a:t>LEADERSHIP</a:t>
            </a:r>
          </a:p>
          <a:p>
            <a:pPr algn="ctr">
              <a:buFontTx/>
              <a:buNone/>
            </a:pPr>
            <a:endParaRPr lang="en-US" altLang="en-US" sz="3600"/>
          </a:p>
          <a:p>
            <a:r>
              <a:rPr lang="en-US" altLang="en-US" sz="3600"/>
              <a:t>The ability to direct and coordinate the activities of crewmembers and to encourage them to work together as a team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 dirty="0"/>
              <a:t>Types of Leadership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altLang="en-US" sz="2800" dirty="0"/>
              <a:t>Designated Leadership</a:t>
            </a:r>
          </a:p>
          <a:p>
            <a:pPr>
              <a:buFontTx/>
              <a:buNone/>
            </a:pPr>
            <a:r>
              <a:rPr lang="en-US" altLang="en-US" sz="2800" dirty="0"/>
              <a:t>	- Leadership by authority, crew position,  rank, or title</a:t>
            </a:r>
          </a:p>
          <a:p>
            <a:pPr>
              <a:buFontTx/>
              <a:buNone/>
            </a:pPr>
            <a:r>
              <a:rPr lang="en-US" altLang="en-US" sz="2800" dirty="0"/>
              <a:t>	- Normal mode of leadership</a:t>
            </a:r>
          </a:p>
          <a:p>
            <a:pPr>
              <a:buFontTx/>
              <a:buNone/>
            </a:pPr>
            <a:endParaRPr lang="en-US" altLang="en-US" sz="2800" dirty="0"/>
          </a:p>
          <a:p>
            <a:r>
              <a:rPr lang="en-US" altLang="en-US" sz="2800" dirty="0"/>
              <a:t>Functional Leadership</a:t>
            </a:r>
          </a:p>
          <a:p>
            <a:pPr>
              <a:buFontTx/>
              <a:buNone/>
            </a:pPr>
            <a:r>
              <a:rPr lang="en-US" altLang="en-US" sz="2800" dirty="0"/>
              <a:t>	- Leadership by knowledge or expertise</a:t>
            </a:r>
          </a:p>
          <a:p>
            <a:pPr>
              <a:buFontTx/>
              <a:buNone/>
            </a:pPr>
            <a:r>
              <a:rPr lang="en-US" altLang="en-US" sz="2800" dirty="0"/>
              <a:t>	- Temporarily allows for most qualified</a:t>
            </a:r>
          </a:p>
          <a:p>
            <a:pPr>
              <a:buFontTx/>
              <a:buNone/>
            </a:pPr>
            <a:r>
              <a:rPr lang="en-US" altLang="en-US" sz="2800" dirty="0"/>
              <a:t>      individual to take charge of the situation    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DTEMP">
  <a:themeElements>
    <a:clrScheme name="LD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D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C:\WINNT\Profiles\odellj\Desktop\templates\LDTEMP.pot</Template>
  <TotalTime>480</TotalTime>
  <Words>996</Words>
  <Application>Microsoft Office PowerPoint</Application>
  <PresentationFormat>On-screen Show (4:3)</PresentationFormat>
  <Paragraphs>205</Paragraphs>
  <Slides>39</Slides>
  <Notes>23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ＭＳ Ｐゴシック</vt:lpstr>
      <vt:lpstr>ＭＳ Ｐゴシック</vt:lpstr>
      <vt:lpstr>Arial</vt:lpstr>
      <vt:lpstr>Calibri</vt:lpstr>
      <vt:lpstr>Times New Roman</vt:lpstr>
      <vt:lpstr>LDTEMP</vt:lpstr>
      <vt:lpstr>Case Study Title</vt:lpstr>
      <vt:lpstr>Name</vt:lpstr>
      <vt:lpstr>Question Policy</vt:lpstr>
      <vt:lpstr>Overview</vt:lpstr>
      <vt:lpstr>Objectives</vt:lpstr>
      <vt:lpstr>Crew Resource Management</vt:lpstr>
      <vt:lpstr>CRM Critical Skills Review</vt:lpstr>
      <vt:lpstr>Case Study Focus Skill</vt:lpstr>
      <vt:lpstr>Types of Leadership</vt:lpstr>
      <vt:lpstr>Responsibilities of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</vt:lpstr>
      <vt:lpstr>Definition of Error</vt:lpstr>
      <vt:lpstr>Categories of Errors</vt:lpstr>
      <vt:lpstr>PowerPoint Presentation</vt:lpstr>
      <vt:lpstr>PowerPoint Presentation</vt:lpstr>
      <vt:lpstr>How to Manage an Undesired Aircraft State</vt:lpstr>
      <vt:lpstr>Synopsis</vt:lpstr>
      <vt:lpstr>PowerPoint Presentation</vt:lpstr>
      <vt:lpstr>Focus Questions</vt:lpstr>
      <vt:lpstr>PowerPoint Presentation</vt:lpstr>
      <vt:lpstr>Focus Question #1</vt:lpstr>
      <vt:lpstr>PowerPoint Presentation</vt:lpstr>
      <vt:lpstr>Focus Question #3</vt:lpstr>
      <vt:lpstr>Remember</vt:lpstr>
      <vt:lpstr>Questions?</vt:lpstr>
      <vt:lpstr>PowerPoint Presentation</vt:lpstr>
    </vt:vector>
  </TitlesOfParts>
  <Company>nasc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Title</dc:title>
  <dc:creator>odellj</dc:creator>
  <cp:lastModifiedBy>Bonner, Lisa N CIV USN COMNAVSAFECOM NOR VA (USA)</cp:lastModifiedBy>
  <cp:revision>39</cp:revision>
  <cp:lastPrinted>1999-11-30T15:29:55Z</cp:lastPrinted>
  <dcterms:created xsi:type="dcterms:W3CDTF">2003-07-31T20:12:15Z</dcterms:created>
  <dcterms:modified xsi:type="dcterms:W3CDTF">2025-04-11T10:43:31Z</dcterms:modified>
</cp:coreProperties>
</file>